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1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9600" b="1" i="1" kern="1200">
        <a:solidFill>
          <a:schemeClr val="bg1"/>
        </a:solidFill>
        <a:latin typeface="Times New Roman" pitchFamily="16" charset="0"/>
        <a:ea typeface="+mn-ea"/>
        <a:cs typeface="Arial Unicode MS" charset="0"/>
      </a:defRPr>
    </a:lvl1pPr>
    <a:lvl2pPr marL="742950" indent="-285750" algn="l" defTabSz="449263" rtl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9600" b="1" i="1" kern="1200">
        <a:solidFill>
          <a:schemeClr val="bg1"/>
        </a:solidFill>
        <a:latin typeface="Times New Roman" pitchFamily="16" charset="0"/>
        <a:ea typeface="+mn-ea"/>
        <a:cs typeface="Arial Unicode MS" charset="0"/>
      </a:defRPr>
    </a:lvl2pPr>
    <a:lvl3pPr marL="1143000" indent="-228600" algn="l" defTabSz="449263" rtl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9600" b="1" i="1" kern="1200">
        <a:solidFill>
          <a:schemeClr val="bg1"/>
        </a:solidFill>
        <a:latin typeface="Times New Roman" pitchFamily="16" charset="0"/>
        <a:ea typeface="+mn-ea"/>
        <a:cs typeface="Arial Unicode MS" charset="0"/>
      </a:defRPr>
    </a:lvl3pPr>
    <a:lvl4pPr marL="1600200" indent="-228600" algn="l" defTabSz="449263" rtl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9600" b="1" i="1" kern="1200">
        <a:solidFill>
          <a:schemeClr val="bg1"/>
        </a:solidFill>
        <a:latin typeface="Times New Roman" pitchFamily="16" charset="0"/>
        <a:ea typeface="+mn-ea"/>
        <a:cs typeface="Arial Unicode MS" charset="0"/>
      </a:defRPr>
    </a:lvl4pPr>
    <a:lvl5pPr marL="2057400" indent="-228600" algn="l" defTabSz="449263" rtl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9600" b="1" i="1" kern="1200">
        <a:solidFill>
          <a:schemeClr val="bg1"/>
        </a:solidFill>
        <a:latin typeface="Times New Roman" pitchFamily="16" charset="0"/>
        <a:ea typeface="+mn-ea"/>
        <a:cs typeface="Arial Unicode MS" charset="0"/>
      </a:defRPr>
    </a:lvl5pPr>
    <a:lvl6pPr marL="2286000" algn="l" defTabSz="914400" rtl="0" eaLnBrk="1" latinLnBrk="0" hangingPunct="1">
      <a:defRPr sz="9600" b="1" i="1" kern="1200">
        <a:solidFill>
          <a:schemeClr val="bg1"/>
        </a:solidFill>
        <a:latin typeface="Times New Roman" pitchFamily="16" charset="0"/>
        <a:ea typeface="+mn-ea"/>
        <a:cs typeface="Arial Unicode MS" charset="0"/>
      </a:defRPr>
    </a:lvl6pPr>
    <a:lvl7pPr marL="2743200" algn="l" defTabSz="914400" rtl="0" eaLnBrk="1" latinLnBrk="0" hangingPunct="1">
      <a:defRPr sz="9600" b="1" i="1" kern="1200">
        <a:solidFill>
          <a:schemeClr val="bg1"/>
        </a:solidFill>
        <a:latin typeface="Times New Roman" pitchFamily="16" charset="0"/>
        <a:ea typeface="+mn-ea"/>
        <a:cs typeface="Arial Unicode MS" charset="0"/>
      </a:defRPr>
    </a:lvl7pPr>
    <a:lvl8pPr marL="3200400" algn="l" defTabSz="914400" rtl="0" eaLnBrk="1" latinLnBrk="0" hangingPunct="1">
      <a:defRPr sz="9600" b="1" i="1" kern="1200">
        <a:solidFill>
          <a:schemeClr val="bg1"/>
        </a:solidFill>
        <a:latin typeface="Times New Roman" pitchFamily="16" charset="0"/>
        <a:ea typeface="+mn-ea"/>
        <a:cs typeface="Arial Unicode MS" charset="0"/>
      </a:defRPr>
    </a:lvl8pPr>
    <a:lvl9pPr marL="3657600" algn="l" defTabSz="914400" rtl="0" eaLnBrk="1" latinLnBrk="0" hangingPunct="1">
      <a:defRPr sz="9600" b="1" i="1" kern="1200">
        <a:solidFill>
          <a:schemeClr val="bg1"/>
        </a:solidFill>
        <a:latin typeface="Times New Roman" pitchFamily="16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04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Img"/>
          </p:nvPr>
        </p:nvSpPr>
        <p:spPr bwMode="auto">
          <a:xfrm>
            <a:off x="720725" y="900113"/>
            <a:ext cx="6115050" cy="34369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4100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20725" y="4679950"/>
            <a:ext cx="6115050" cy="50355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Arial" charset="0"/>
                <a:cs typeface="Segoe UI" charset="0"/>
              </a:defRPr>
            </a:lvl1pPr>
          </a:lstStyle>
          <a:p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Arial" charset="0"/>
                <a:cs typeface="Segoe UI" charset="0"/>
              </a:defRPr>
            </a:lvl1pPr>
          </a:lstStyle>
          <a:p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Arial" charset="0"/>
                <a:cs typeface="Segoe UI" charset="0"/>
              </a:defRPr>
            </a:lvl1pPr>
          </a:lstStyle>
          <a:p>
            <a:endParaRPr lang="ru-RU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Arial" charset="0"/>
                <a:cs typeface="Segoe UI" charset="0"/>
              </a:defRPr>
            </a:lvl1pPr>
          </a:lstStyle>
          <a:p>
            <a:fld id="{1C06EAAF-3D91-43DD-A766-6EA2A7D8E20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A36AB36-1562-4FE9-BAE2-25189706CF86}" type="slidenum">
              <a:rPr lang="ru-RU"/>
              <a:pPr/>
              <a:t>1</a:t>
            </a:fld>
            <a:endParaRPr lang="ru-RU"/>
          </a:p>
        </p:txBody>
      </p:sp>
      <p:sp>
        <p:nvSpPr>
          <p:cNvPr id="133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85900" y="900113"/>
            <a:ext cx="4589463" cy="3441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962EF9-EC9F-486A-97E3-65F85DE4727D}" type="slidenum">
              <a:rPr lang="ru-RU"/>
              <a:pPr/>
              <a:t>2</a:t>
            </a:fld>
            <a:endParaRPr lang="ru-RU"/>
          </a:p>
        </p:txBody>
      </p:sp>
      <p:sp>
        <p:nvSpPr>
          <p:cNvPr id="143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845F08-CF0F-4124-BDDA-D838BFC33451}" type="slidenum">
              <a:rPr lang="ru-RU"/>
              <a:pPr/>
              <a:t>3</a:t>
            </a:fld>
            <a:endParaRPr lang="ru-RU"/>
          </a:p>
        </p:txBody>
      </p:sp>
      <p:sp>
        <p:nvSpPr>
          <p:cNvPr id="153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F63C0FE-F71B-43C7-B2F9-196345FDCBD5}" type="slidenum">
              <a:rPr lang="ru-RU"/>
              <a:pPr/>
              <a:t>4</a:t>
            </a:fld>
            <a:endParaRPr lang="ru-RU"/>
          </a:p>
        </p:txBody>
      </p:sp>
      <p:sp>
        <p:nvSpPr>
          <p:cNvPr id="163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85900" y="900113"/>
            <a:ext cx="4589463" cy="3441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EB30430-6650-41B4-8D70-81E763699F43}" type="slidenum">
              <a:rPr lang="ru-RU"/>
              <a:pPr/>
              <a:t>5</a:t>
            </a:fld>
            <a:endParaRPr lang="ru-RU"/>
          </a:p>
        </p:txBody>
      </p:sp>
      <p:sp>
        <p:nvSpPr>
          <p:cNvPr id="174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253F94E-092F-4488-BB7D-099153BD726E}" type="slidenum">
              <a:rPr lang="ru-RU"/>
              <a:pPr/>
              <a:t>6</a:t>
            </a:fld>
            <a:endParaRPr lang="ru-RU"/>
          </a:p>
        </p:txBody>
      </p:sp>
      <p:sp>
        <p:nvSpPr>
          <p:cNvPr id="184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85900" y="900113"/>
            <a:ext cx="4589463" cy="3441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17F89B0-BCF9-4806-89B6-D16DE38973F6}" type="slidenum">
              <a:rPr lang="ru-RU"/>
              <a:pPr/>
              <a:t>7</a:t>
            </a:fld>
            <a:endParaRPr lang="ru-RU"/>
          </a:p>
        </p:txBody>
      </p:sp>
      <p:sp>
        <p:nvSpPr>
          <p:cNvPr id="194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E9D547D-25EC-4A1F-9119-055186071CAA}" type="slidenum">
              <a:rPr lang="ru-RU"/>
              <a:pPr/>
              <a:t>8</a:t>
            </a:fld>
            <a:endParaRPr lang="ru-RU"/>
          </a:p>
        </p:txBody>
      </p:sp>
      <p:sp>
        <p:nvSpPr>
          <p:cNvPr id="204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85900" y="900113"/>
            <a:ext cx="4589463" cy="3441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119BD5F-EB90-4843-8745-4243EAA64A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DB1DFA5-200B-414B-8753-31EDFCEB94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5362" cy="5846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5846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E58A13F-C45E-4456-B418-90B3644D77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6212" cy="1257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3150" cy="5159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0875" cy="5159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3150" cy="515938"/>
          </a:xfrm>
        </p:spPr>
        <p:txBody>
          <a:bodyPr/>
          <a:lstStyle>
            <a:lvl1pPr>
              <a:defRPr/>
            </a:lvl1pPr>
          </a:lstStyle>
          <a:p>
            <a:fld id="{6D64F6DA-71B0-45FB-8C81-721B82A57D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D234120-F376-4C93-82B2-2B1EE58178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06E6465-8381-484C-8BC0-F1F6679728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A9AF75E-D07C-4BD2-890F-3F7A5B3C47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6112" cy="4379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7700" cy="4379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8568E05-BA51-42EA-BD5E-9E19C15F5E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B59F0C2-1409-45FC-AACD-A29323EFEC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35EBB7E-AD6B-4D53-96B0-582C680211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41E857B-39C9-436B-A418-F37F6368F5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F7726B8-B18E-40CC-842F-C73F307864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F2AD94C-EE6B-4F25-A3B9-BBE1E9001B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4DF1DFA-212D-432A-BE1A-C719B53AAC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B5DA433-8B67-48FF-8789-3EB93A1047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5362" cy="5846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5846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5FCD092-8DF2-4AA6-A53E-BBBF528316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2DF3818-8862-4689-953C-B2A2BC120D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168A359-08DC-41FF-91E3-947EBA3728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7030D3-C046-4F2E-8A94-F2C71AAC31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19250" y="1824038"/>
            <a:ext cx="3970338" cy="4379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41988" y="1824038"/>
            <a:ext cx="3971925" cy="4379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889C89A-9FE0-42B2-8BBD-A569BF3878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DE7950-F381-43A0-9CE5-C3BBA8B203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B688A4F-0CE4-4F6E-842A-F42AE13703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D23D47E-3A40-451C-9CD5-072412E32A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2E0707B-10A9-4BB2-A118-B4FBE5FE18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BA85E38-B9CF-4E22-8099-A7C02076F5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255A348-5588-408F-B2F4-855D7884CD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DBE98B2-7281-4835-A856-1B81109B35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91438" y="287338"/>
            <a:ext cx="2022475" cy="59166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19250" y="287338"/>
            <a:ext cx="5919788" cy="59166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4BEB9C0-2656-4013-8E97-22B0EAD038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287338"/>
            <a:ext cx="8094663" cy="12430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1584325" y="6886575"/>
            <a:ext cx="2343150" cy="51593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986213" y="6886575"/>
            <a:ext cx="3190875" cy="51593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7226300" y="6886575"/>
            <a:ext cx="2343150" cy="515938"/>
          </a:xfrm>
        </p:spPr>
        <p:txBody>
          <a:bodyPr/>
          <a:lstStyle>
            <a:lvl1pPr>
              <a:defRPr/>
            </a:lvl1pPr>
          </a:lstStyle>
          <a:p>
            <a:fld id="{7EAB462D-20BE-4372-920D-FFCEE7C34E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6112" cy="4379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7700" cy="4379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2F7E825-3773-4CFA-B84C-3292D5461C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3E2E06-1A36-4D91-975F-81D2CF5788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5C0DD6D-17B4-4109-84E6-55AF37737A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43BA147-9C62-4C1F-9C11-F3E1381A69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64FB2D5-06E0-4EDD-AC6C-DAAA57487E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8F227D1-10C8-4303-BFDE-C93DBB811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6212" cy="1257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6212" cy="43799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0" i="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0" i="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3150" cy="515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0" i="0">
                <a:solidFill>
                  <a:srgbClr val="000000"/>
                </a:solidFill>
              </a:defRPr>
            </a:lvl1pPr>
          </a:lstStyle>
          <a:p>
            <a:fld id="{35971EC3-5D7E-4AE2-9A4C-F70D1672F96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85" r:id="rId12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6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6212" cy="1257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6212" cy="43799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378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cs typeface="Segoe UI" charset="0"/>
              </a:defRPr>
            </a:lvl1pPr>
          </a:lstStyle>
          <a:p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cs typeface="Segoe UI" charset="0"/>
              </a:defRPr>
            </a:lvl1pPr>
          </a:lstStyle>
          <a:p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3150" cy="515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cs typeface="Segoe UI" charset="0"/>
              </a:defRPr>
            </a:lvl1pPr>
          </a:lstStyle>
          <a:p>
            <a:fld id="{2A0D60E8-7852-45A6-A70E-ADDA764EF28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9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9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9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9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9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9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9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9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9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ts val="18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ts val="15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7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ts val="76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0085388" cy="7559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287338"/>
            <a:ext cx="8094663" cy="12430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1824038"/>
            <a:ext cx="8094663" cy="43799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378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1584325" y="6886575"/>
            <a:ext cx="2343150" cy="515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+mn-lt"/>
                <a:cs typeface="Segoe UI" charset="0"/>
              </a:defRPr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986213" y="6886575"/>
            <a:ext cx="3190875" cy="515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+mn-lt"/>
                <a:cs typeface="Segoe UI" charset="0"/>
              </a:defRPr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43150" cy="515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+mn-lt"/>
                <a:cs typeface="Segoe UI" charset="0"/>
              </a:defRPr>
            </a:lvl1pPr>
          </a:lstStyle>
          <a:p>
            <a:fld id="{8EB643F7-5C09-4D52-90BF-6E78A2CEA6D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900">
          <a:solidFill>
            <a:srgbClr val="050505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900">
          <a:solidFill>
            <a:srgbClr val="050505"/>
          </a:solidFill>
          <a:latin typeface="Times New Roman" pitchFamily="16" charset="0"/>
          <a:cs typeface="Arial Unicode MS" charset="0"/>
        </a:defRPr>
      </a:lvl2pPr>
      <a:lvl3pPr marL="11430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900">
          <a:solidFill>
            <a:srgbClr val="050505"/>
          </a:solidFill>
          <a:latin typeface="Times New Roman" pitchFamily="16" charset="0"/>
          <a:cs typeface="Arial Unicode MS" charset="0"/>
        </a:defRPr>
      </a:lvl3pPr>
      <a:lvl4pPr marL="16002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900">
          <a:solidFill>
            <a:srgbClr val="050505"/>
          </a:solidFill>
          <a:latin typeface="Times New Roman" pitchFamily="16" charset="0"/>
          <a:cs typeface="Arial Unicode MS" charset="0"/>
        </a:defRPr>
      </a:lvl4pPr>
      <a:lvl5pPr marL="20574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900">
          <a:solidFill>
            <a:srgbClr val="050505"/>
          </a:solidFill>
          <a:latin typeface="Times New Roman" pitchFamily="16" charset="0"/>
          <a:cs typeface="Arial Unicode MS" charset="0"/>
        </a:defRPr>
      </a:lvl5pPr>
      <a:lvl6pPr marL="25146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900">
          <a:solidFill>
            <a:srgbClr val="050505"/>
          </a:solidFill>
          <a:latin typeface="Times New Roman" pitchFamily="16" charset="0"/>
          <a:cs typeface="Arial Unicode MS" charset="0"/>
        </a:defRPr>
      </a:lvl6pPr>
      <a:lvl7pPr marL="29718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900">
          <a:solidFill>
            <a:srgbClr val="050505"/>
          </a:solidFill>
          <a:latin typeface="Times New Roman" pitchFamily="16" charset="0"/>
          <a:cs typeface="Arial Unicode MS" charset="0"/>
        </a:defRPr>
      </a:lvl7pPr>
      <a:lvl8pPr marL="34290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900">
          <a:solidFill>
            <a:srgbClr val="050505"/>
          </a:solidFill>
          <a:latin typeface="Times New Roman" pitchFamily="16" charset="0"/>
          <a:cs typeface="Arial Unicode MS" charset="0"/>
        </a:defRPr>
      </a:lvl8pPr>
      <a:lvl9pPr marL="38862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900">
          <a:solidFill>
            <a:srgbClr val="050505"/>
          </a:solidFill>
          <a:latin typeface="Times New Roman" pitchFamily="16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888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050505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500"/>
        </a:spcAft>
        <a:buClr>
          <a:srgbClr val="000000"/>
        </a:buClr>
        <a:buSzPct val="100000"/>
        <a:buFont typeface="Times New Roman" pitchFamily="16" charset="0"/>
        <a:defRPr sz="3700">
          <a:solidFill>
            <a:srgbClr val="050505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11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50505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75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50505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375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50505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375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50505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375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50505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375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50505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375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50505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ase.garant.ru/12191967/4/#block_2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79388" y="3598863"/>
            <a:ext cx="7435850" cy="2330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7848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300" b="0" i="0">
                <a:solidFill>
                  <a:srgbClr val="002060"/>
                </a:solidFill>
                <a:latin typeface="Century Schoolbook" charset="0"/>
              </a:rPr>
              <a:t>ГОБУЗ МОНД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300" b="0" i="0">
                <a:solidFill>
                  <a:srgbClr val="002060"/>
                </a:solidFill>
                <a:latin typeface="Century Schoolbook" charset="0"/>
              </a:rPr>
              <a:t>Детская амбулаторная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300" b="0" i="0">
                <a:solidFill>
                  <a:srgbClr val="002060"/>
                </a:solidFill>
                <a:latin typeface="Century Schoolbook" charset="0"/>
              </a:rPr>
              <a:t>служба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13" y="0"/>
            <a:ext cx="2265362" cy="2160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5388" y="0"/>
            <a:ext cx="5075237" cy="3959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179388" y="3959225"/>
            <a:ext cx="9609137" cy="4975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ru-RU" sz="2200" b="0" i="0">
                <a:solidFill>
                  <a:srgbClr val="000000"/>
                </a:solidFill>
              </a:rPr>
              <a:t>Приказ Министерства здравоохранения РФ от 6 октября 2014 г. N 581н "О Порядке проведения профилактических медицинских осмотров обучающихся в общеобразовательных организациях и профессиональных образовательных организациях, а также образовательных организациях высшего образования в целях раннего выявления незаконного потребления наркотических средств и психотропных веществ" </a:t>
            </a:r>
          </a:p>
          <a:p>
            <a:pPr>
              <a:lnSpc>
                <a:spcPct val="14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endParaRPr lang="ru-RU" sz="2200" b="0" i="0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238" y="134938"/>
            <a:ext cx="2630487" cy="37195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0450" y="134938"/>
            <a:ext cx="6119813" cy="38242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79388" y="179388"/>
            <a:ext cx="9899650" cy="5956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1560" rIns="90000" bIns="45000"/>
          <a:lstStyle/>
          <a:p>
            <a:pPr algn="just"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</a:pPr>
            <a:r>
              <a:rPr lang="ru-RU" sz="2600" b="0" i="0">
                <a:solidFill>
                  <a:srgbClr val="000000"/>
                </a:solidFill>
              </a:rPr>
              <a:t>Профилактические медицинские осмотры проводятся в отношении обучающихся, достигших возраста тринадцати лет, при наличии   согласия в письменной форме обучающегося, достигшего возраста пятнадцати лет, либо информированного добровольного согласия в письменной форме одного из родителей или иного законного представителя обучающегося, не достигшего возраста пятнадцати лет, данного с соблюдением требований, установленных </a:t>
            </a:r>
            <a:r>
              <a:rPr lang="ru-RU" sz="2600" b="0" i="0">
                <a:solidFill>
                  <a:srgbClr val="CCCCFF"/>
                </a:solidFill>
                <a:hlinkClick r:id="rId3"/>
              </a:rPr>
              <a:t>статьей 20</a:t>
            </a:r>
            <a:r>
              <a:rPr lang="ru-RU" sz="2600" b="0" i="0">
                <a:solidFill>
                  <a:srgbClr val="000000"/>
                </a:solidFill>
              </a:rPr>
              <a:t> Федерального закона от 21 ноября 2011 г. N 323-ФЗ "Об основах охраны здоровья граждан в Российской Федерации" </a:t>
            </a:r>
          </a:p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</a:pPr>
            <a:r>
              <a:rPr lang="ru-RU" sz="2600" b="0" i="0">
                <a:solidFill>
                  <a:srgbClr val="94070A"/>
                </a:solidFill>
              </a:rPr>
              <a:t>СОГЛАСИЯ ЗАПОЛНЯЮТ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</a:pPr>
            <a:r>
              <a:rPr lang="ru-RU" sz="2600" b="0" i="0">
                <a:solidFill>
                  <a:srgbClr val="94070A"/>
                </a:solidFill>
              </a:rPr>
              <a:t>       ДО 15 ЛЕТ РОДИТЕЛИ              ПОСЛЕ 15 ЛЕТ ПОДРОСТКИ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</a:pPr>
            <a:endParaRPr lang="ru-RU" sz="2600" b="0" i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</a:pPr>
            <a:endParaRPr lang="ru-RU" sz="2600" b="0" i="0">
              <a:solidFill>
                <a:srgbClr val="0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0675" y="5327650"/>
            <a:ext cx="4679950" cy="2170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9713" y="5832475"/>
            <a:ext cx="4800600" cy="172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158750" y="9525"/>
            <a:ext cx="5780088" cy="75549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7680" rIns="90000" bIns="45000"/>
          <a:lstStyle/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0" i="0">
                <a:solidFill>
                  <a:srgbClr val="000000"/>
                </a:solidFill>
              </a:rPr>
              <a:t> </a:t>
            </a:r>
          </a:p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0" i="0">
                <a:solidFill>
                  <a:srgbClr val="000000"/>
                </a:solidFill>
              </a:rPr>
              <a:t>Тестирование организовано  при токсико-химической лаборатории ГОБУЗ «Мурманский областной наркологический диспансер». Осуществляется сбор биологических сред (мочи) для выявления наличия наркотических средств в организме тестируемого.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600" b="0" i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000" b="0" i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000" b="0" i="0">
              <a:solidFill>
                <a:srgbClr val="0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909638"/>
            <a:ext cx="4140200" cy="53911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179388" y="179388"/>
            <a:ext cx="9720262" cy="73834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516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ru-RU" sz="3200" b="0" i="0">
                <a:solidFill>
                  <a:srgbClr val="000000"/>
                </a:solidFill>
              </a:rPr>
              <a:t>Специалисты ГОБУЗ МОНД проверят обучающихся по пяти наиболее часто встречающимся в молодежной среде наркотикам, в числе которых морфин, каннабиноиды, амфетамин, бензодиазепин и дезоморфин, а так же дизайнерские наркотики. 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ru-RU" sz="3200" b="0" i="0">
                <a:solidFill>
                  <a:srgbClr val="000000"/>
                </a:solidFill>
              </a:rPr>
              <a:t>Возможно именно тестирование позволит сократить число несовершеннолетних , допускающих эпизодическое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ru-RU" sz="3200" b="0" i="0">
                <a:solidFill>
                  <a:srgbClr val="000000"/>
                </a:solidFill>
              </a:rPr>
              <a:t> употребление наркотиков 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ru-RU" sz="3200" b="0" i="0">
                <a:solidFill>
                  <a:srgbClr val="000000"/>
                </a:solidFill>
              </a:rPr>
              <a:t>и своевременно их выявить.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endParaRPr lang="ru-RU" sz="3200" b="0" i="0">
              <a:solidFill>
                <a:srgbClr val="0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3100" y="4392613"/>
            <a:ext cx="4325938" cy="29860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1619250" y="0"/>
            <a:ext cx="8280400" cy="66595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768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600" b="0" i="0">
              <a:solidFill>
                <a:srgbClr val="000000"/>
              </a:solidFill>
            </a:endParaRPr>
          </a:p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0" i="0">
                <a:solidFill>
                  <a:srgbClr val="000000"/>
                </a:solidFill>
              </a:rPr>
              <a:t>    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0"/>
            <a:ext cx="6911975" cy="5219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720725" y="822325"/>
            <a:ext cx="9359900" cy="7816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768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sz="3600" b="0" i="0">
                <a:solidFill>
                  <a:srgbClr val="000000"/>
                </a:solidFill>
              </a:rPr>
              <a:t>                               </a:t>
            </a:r>
            <a:r>
              <a:rPr lang="ru-RU" sz="3400" b="0" i="0">
                <a:solidFill>
                  <a:srgbClr val="000000"/>
                </a:solidFill>
              </a:rPr>
              <a:t>По нашим данным впервые                                 наркотики пробуют как                                          в13-15 лет, и чем раньше                                  будет выявлена проблема                                         употребления наркотических                                средств, тем легче вытащить                               подростка из этой среды.</a:t>
            </a:r>
          </a:p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sz="3400" b="0" i="0">
                <a:solidFill>
                  <a:srgbClr val="000000"/>
                </a:solidFill>
              </a:rPr>
              <a:t>                                 Здоровье детей – это дело                                    государственной важности.             Сегодня государство предлагает в помощь    родителям еще один способ противодействия     распространению наркотиков –  тестирование.  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sz="1000" b="0" i="0">
                <a:solidFill>
                  <a:srgbClr val="000000"/>
                </a:solidFill>
              </a:rPr>
              <a:t>  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179388" y="0"/>
            <a:ext cx="9720262" cy="76692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5148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endParaRPr lang="ru-RU" sz="1000" b="0" i="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endParaRPr lang="ru-RU" sz="1000" b="0" i="0">
              <a:solidFill>
                <a:srgbClr val="00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338"/>
            <a:ext cx="10080625" cy="75930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339975" y="-58738"/>
            <a:ext cx="7740650" cy="113982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768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0" i="0" u="sng">
                <a:solidFill>
                  <a:srgbClr val="BC312E"/>
                </a:solidFill>
              </a:rPr>
              <a:t>Тестирование на наркотики обязательно нужно.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0" i="0">
                <a:solidFill>
                  <a:srgbClr val="000000"/>
                </a:solidFill>
              </a:rPr>
              <a:t>   Цель тестирования заключается не только в том, чтобы на ранних сроках  выявить потребителей наркотиков среди  молодежи, но и в том, чтобы дать возможность подростку задуматься о последствиях такого употребления.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0" i="0">
                <a:solidFill>
                  <a:srgbClr val="000000"/>
                </a:solidFill>
              </a:rPr>
              <a:t>Мы призываем обучающихся и их родителей серьезно отнестись к этой инициативе. Ведь только при наличии объективной и полноценной информации, можно выстроить систему противостояния, которая действительно будет эффективной.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900113" y="1079500"/>
            <a:ext cx="8459787" cy="48593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4000" b="0" i="0">
              <a:solidFill>
                <a:srgbClr val="BC312E"/>
              </a:solidFill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4000" b="0" i="0">
              <a:solidFill>
                <a:srgbClr val="BC312E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4450"/>
            <a:ext cx="9539288" cy="7515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959225" y="2700338"/>
            <a:ext cx="5219700" cy="27003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702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0" i="0">
                <a:solidFill>
                  <a:srgbClr val="BC312E"/>
                </a:solidFill>
              </a:rPr>
              <a:t>СПАСИБО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0" i="0">
                <a:solidFill>
                  <a:srgbClr val="BC312E"/>
                </a:solidFill>
              </a:rPr>
              <a:t>ЗА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0" i="0">
                <a:solidFill>
                  <a:srgbClr val="BC312E"/>
                </a:solidFill>
              </a:rPr>
              <a:t>ВНИМАНИЕ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9600" b="1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9600" b="1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9600" b="1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9600" b="1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9600" b="1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9600" b="1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356</Words>
  <Application>Microsoft Office PowerPoint</Application>
  <PresentationFormat>Произвольный</PresentationFormat>
  <Paragraphs>33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Times New Roman</vt:lpstr>
      <vt:lpstr>Arial</vt:lpstr>
      <vt:lpstr>Arial Unicode MS</vt:lpstr>
      <vt:lpstr>Microsoft YaHei</vt:lpstr>
      <vt:lpstr>Segoe UI</vt:lpstr>
      <vt:lpstr>Century Schoolbook</vt:lpstr>
      <vt:lpstr>Тема Office</vt:lpstr>
      <vt:lpstr>Тема Office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pup34-4</dc:creator>
  <cp:lastModifiedBy>pup34-4</cp:lastModifiedBy>
  <cp:revision>11</cp:revision>
  <cp:lastPrinted>1601-01-01T00:00:00Z</cp:lastPrinted>
  <dcterms:created xsi:type="dcterms:W3CDTF">2009-04-16T08:32:32Z</dcterms:created>
  <dcterms:modified xsi:type="dcterms:W3CDTF">2022-01-31T09:17:31Z</dcterms:modified>
</cp:coreProperties>
</file>